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2" r:id="rId5"/>
    <p:sldId id="256" r:id="rId6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1" userDrawn="1">
          <p15:clr>
            <a:srgbClr val="A4A3A4"/>
          </p15:clr>
        </p15:guide>
        <p15:guide id="3" pos="3369" userDrawn="1">
          <p15:clr>
            <a:srgbClr val="A4A3A4"/>
          </p15:clr>
        </p15:guide>
        <p15:guide id="4" pos="4390" userDrawn="1">
          <p15:clr>
            <a:srgbClr val="A4A3A4"/>
          </p15:clr>
        </p15:guide>
        <p15:guide id="5" pos="4821" userDrawn="1">
          <p15:clr>
            <a:srgbClr val="A4A3A4"/>
          </p15:clr>
        </p15:guide>
        <p15:guide id="6" pos="5887" userDrawn="1">
          <p15:clr>
            <a:srgbClr val="A4A3A4"/>
          </p15:clr>
        </p15:guide>
        <p15:guide id="7" pos="2939" userDrawn="1">
          <p15:clr>
            <a:srgbClr val="A4A3A4"/>
          </p15:clr>
        </p15:guide>
        <p15:guide id="8" pos="1895" userDrawn="1">
          <p15:clr>
            <a:srgbClr val="A4A3A4"/>
          </p15:clr>
        </p15:guide>
        <p15:guide id="9" pos="1510" userDrawn="1">
          <p15:clr>
            <a:srgbClr val="A4A3A4"/>
          </p15:clr>
        </p15:guide>
        <p15:guide id="10" pos="421" userDrawn="1">
          <p15:clr>
            <a:srgbClr val="A4A3A4"/>
          </p15:clr>
        </p15:guide>
        <p15:guide id="11" orient="horz" pos="1480" userDrawn="1">
          <p15:clr>
            <a:srgbClr val="A4A3A4"/>
          </p15:clr>
        </p15:guide>
        <p15:guide id="12" orient="horz" pos="2999" userDrawn="1">
          <p15:clr>
            <a:srgbClr val="A4A3A4"/>
          </p15:clr>
        </p15:guide>
        <p15:guide id="13" orient="horz" pos="2455" userDrawn="1">
          <p15:clr>
            <a:srgbClr val="A4A3A4"/>
          </p15:clr>
        </p15:guide>
        <p15:guide id="14" orient="horz" pos="3498" userDrawn="1">
          <p15:clr>
            <a:srgbClr val="A4A3A4"/>
          </p15:clr>
        </p15:guide>
        <p15:guide id="15" orient="horz" pos="4020" userDrawn="1">
          <p15:clr>
            <a:srgbClr val="A4A3A4"/>
          </p15:clr>
        </p15:guide>
        <p15:guide id="16" pos="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20" y="90"/>
      </p:cViewPr>
      <p:guideLst>
        <p:guide orient="horz" pos="2001"/>
        <p:guide pos="3369"/>
        <p:guide pos="4390"/>
        <p:guide pos="4821"/>
        <p:guide pos="5887"/>
        <p:guide pos="2939"/>
        <p:guide pos="1895"/>
        <p:guide pos="1510"/>
        <p:guide pos="421"/>
        <p:guide orient="horz" pos="1480"/>
        <p:guide orient="horz" pos="2999"/>
        <p:guide orient="horz" pos="2455"/>
        <p:guide orient="horz" pos="3498"/>
        <p:guide orient="horz" pos="4020"/>
        <p:guide pos="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08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45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989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209B56D5-AA22-4DD0-6D40-F6B1CC17E5C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1038" y="1918801"/>
            <a:ext cx="6611739" cy="426610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4113291-3A60-BD07-046E-928542FF09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1039" y="1382400"/>
            <a:ext cx="6601772" cy="349250"/>
          </a:xfrm>
        </p:spPr>
        <p:txBody>
          <a:bodyPr anchor="ctr"/>
          <a:lstStyle>
            <a:lvl1pPr marL="0" indent="0">
              <a:buNone/>
              <a:defRPr sz="1950">
                <a:solidFill>
                  <a:schemeClr val="tx2">
                    <a:lumMod val="50000"/>
                  </a:schemeClr>
                </a:solidFill>
              </a:defRPr>
            </a:lvl1pPr>
            <a:lvl2pPr marL="117000" indent="0">
              <a:buNone/>
              <a:defRPr sz="1625">
                <a:solidFill>
                  <a:schemeClr val="tx2">
                    <a:lumMod val="50000"/>
                  </a:schemeClr>
                </a:solidFill>
              </a:defRPr>
            </a:lvl2pPr>
            <a:lvl3pPr marL="263250" indent="0">
              <a:buNone/>
              <a:defRPr sz="1463">
                <a:solidFill>
                  <a:schemeClr val="tx2">
                    <a:lumMod val="50000"/>
                  </a:schemeClr>
                </a:solidFill>
              </a:defRPr>
            </a:lvl3pPr>
            <a:lvl4pPr marL="394875" indent="0">
              <a:buNone/>
              <a:defRPr sz="1300">
                <a:solidFill>
                  <a:schemeClr val="tx2">
                    <a:lumMod val="50000"/>
                  </a:schemeClr>
                </a:solidFill>
              </a:defRPr>
            </a:lvl4pPr>
            <a:lvl5pPr marL="541125" indent="0">
              <a:buNone/>
              <a:defRPr sz="13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1D0E8B-DBAC-CA06-BC30-2520A10F5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B1253EC4-FAD6-8254-7AB0-EEE84F589E2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E7FEF14-24DB-4750-B78A-0717A868612B}" type="datetime1">
              <a:rPr lang="en-GB" smtClean="0"/>
              <a:t>30/04/2024</a:t>
            </a:fld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3F9CFE6-5DBD-271E-8DAA-2FEBD16007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854B410-B761-70CF-C8F3-10F3310D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82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170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0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4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80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67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314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03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857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0F6451-E165-4480-A4DA-63E21CB214F0}" type="datetimeFigureOut">
              <a:rPr lang="en-GB" smtClean="0"/>
              <a:t>30/04/2024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56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6EA2D7F3-0A8A-F3E9-4597-BF7333CC10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5356" y="2247833"/>
            <a:ext cx="5918500" cy="3566105"/>
          </a:xfrm>
        </p:spPr>
        <p:txBody>
          <a:bodyPr>
            <a:normAutofit/>
          </a:bodyPr>
          <a:lstStyle/>
          <a:p>
            <a:pPr marL="0" indent="0" defTabSz="742950">
              <a:lnSpc>
                <a:spcPct val="100000"/>
              </a:lnSpc>
              <a:spcBef>
                <a:spcPts val="813"/>
              </a:spcBef>
              <a:spcAft>
                <a:spcPts val="1463"/>
              </a:spcAft>
              <a:buNone/>
              <a:defRPr/>
            </a:pPr>
            <a:r>
              <a:rPr lang="da-DK" sz="145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Tak fordi I har besvaret brugerundersøgelsen af kantinen. På baggrund af jeres input, har vi valgt at fokusere på disse områder:</a:t>
            </a:r>
          </a:p>
          <a:p>
            <a:pPr marL="438547" indent="-438547" defTabSz="742950">
              <a:lnSpc>
                <a:spcPct val="100000"/>
              </a:lnSpc>
              <a:spcBef>
                <a:spcPts val="813"/>
              </a:spcBef>
              <a:buFont typeface="+mj-lt"/>
              <a:buAutoNum type="arabicPeriod"/>
              <a:defRPr/>
            </a:pPr>
            <a:r>
              <a:rPr lang="da-DK" sz="145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Flere klassiske retter i den varme ret</a:t>
            </a:r>
          </a:p>
          <a:p>
            <a:pPr marL="438547" indent="-438547" defTabSz="742950">
              <a:lnSpc>
                <a:spcPct val="100000"/>
              </a:lnSpc>
              <a:spcBef>
                <a:spcPts val="813"/>
              </a:spcBef>
              <a:buFont typeface="+mj-lt"/>
              <a:buAutoNum type="arabicPeriod"/>
              <a:defRPr/>
            </a:pPr>
            <a:r>
              <a:rPr lang="da-DK" sz="145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Vi etablerer en smagekasse, med mulighed for at justerer maden til ens egen smags </a:t>
            </a:r>
            <a:r>
              <a:rPr lang="da-DK" sz="1450" b="1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palette</a:t>
            </a:r>
            <a:endParaRPr lang="da-DK" sz="1450" b="1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38547" indent="-438547" defTabSz="742950">
              <a:lnSpc>
                <a:spcPct val="100000"/>
              </a:lnSpc>
              <a:spcBef>
                <a:spcPts val="813"/>
              </a:spcBef>
              <a:buFont typeface="+mj-lt"/>
              <a:buAutoNum type="arabicPeriod"/>
              <a:defRPr/>
            </a:pPr>
            <a:r>
              <a:rPr lang="da-DK" sz="145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Bedre skiltning af vegetariske retter og mere fokus på veganske proteiner</a:t>
            </a:r>
          </a:p>
          <a:p>
            <a:pPr marL="438547" indent="-438547" defTabSz="742950">
              <a:lnSpc>
                <a:spcPct val="100000"/>
              </a:lnSpc>
              <a:spcBef>
                <a:spcPts val="813"/>
              </a:spcBef>
              <a:buFont typeface="+mj-lt"/>
              <a:buAutoNum type="arabicPeriod"/>
              <a:defRPr/>
            </a:pPr>
            <a:r>
              <a:rPr lang="da-DK" sz="145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Større variation af salaterne og bedre skiltning herom</a:t>
            </a:r>
          </a:p>
          <a:p>
            <a:pPr marL="438547" indent="-438547" defTabSz="742950">
              <a:lnSpc>
                <a:spcPct val="100000"/>
              </a:lnSpc>
              <a:spcBef>
                <a:spcPts val="813"/>
              </a:spcBef>
              <a:buFont typeface="+mj-lt"/>
              <a:buAutoNum type="arabicPeriod"/>
              <a:defRPr/>
            </a:pPr>
            <a:r>
              <a:rPr lang="da-DK" sz="145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Større variation af brød, både rugbrødet og det lyde brød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B4F558B-1193-EA67-5E9F-486C0E4FF1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962" y="405782"/>
            <a:ext cx="6000638" cy="69911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  <a:t>Brugerundersøgelse af kantinen hos </a:t>
            </a:r>
            <a:b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  <a:t>Ministeriernes Marketenderi, Slotsholmsgade 10-12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17AA01B-122E-4A57-17AD-C144E5D1A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47" y="1730402"/>
            <a:ext cx="6610500" cy="538755"/>
          </a:xfrm>
        </p:spPr>
        <p:txBody>
          <a:bodyPr>
            <a:noAutofit/>
          </a:bodyPr>
          <a:lstStyle/>
          <a:p>
            <a:r>
              <a:rPr lang="da-DK" sz="3500" dirty="0">
                <a:solidFill>
                  <a:srgbClr val="E96704"/>
                </a:solidFill>
                <a:latin typeface="Univers LT Std 55" panose="020B0603020202020204" pitchFamily="34" charset="0"/>
              </a:rPr>
              <a:t>INDSATSPUNKTER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347A5C48-D1FE-A2D0-A9B8-24A6571351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4" t="-2014" r="43503" b="-1"/>
          <a:stretch/>
        </p:blipFill>
        <p:spPr>
          <a:xfrm>
            <a:off x="6723290" y="-129540"/>
            <a:ext cx="3182710" cy="6987540"/>
          </a:xfrm>
          <a:prstGeom prst="rect">
            <a:avLst/>
          </a:prstGeom>
        </p:spPr>
      </p:pic>
      <p:pic>
        <p:nvPicPr>
          <p:cNvPr id="5" name="Billede 4" descr="Et billede, der indeholder Font/skrifttype, tekst, cirkel, design&#10;&#10;Automatisk genereret beskrivelse">
            <a:extLst>
              <a:ext uri="{FF2B5EF4-FFF2-40B4-BE49-F238E27FC236}">
                <a16:creationId xmlns:a16="http://schemas.microsoft.com/office/drawing/2014/main" id="{927DF81D-D78A-5617-91AF-7384DB171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400" y="208961"/>
            <a:ext cx="1053000" cy="10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1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05963D8-5EB9-E385-1C1F-9C4216504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107881"/>
              </p:ext>
            </p:extLst>
          </p:nvPr>
        </p:nvGraphicFramePr>
        <p:xfrm>
          <a:off x="402880" y="1791487"/>
          <a:ext cx="9216000" cy="4752000"/>
        </p:xfrm>
        <a:graphic>
          <a:graphicData uri="http://schemas.openxmlformats.org/drawingml/2006/table">
            <a:tbl>
              <a:tblPr firstRow="1" bandRow="1"/>
              <a:tblGrid>
                <a:gridCol w="2304000">
                  <a:extLst>
                    <a:ext uri="{9D8B030D-6E8A-4147-A177-3AD203B41FA5}">
                      <a16:colId xmlns:a16="http://schemas.microsoft.com/office/drawing/2014/main" val="1321915470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698582828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3412310543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2788467873"/>
                    </a:ext>
                  </a:extLst>
                </a:gridCol>
              </a:tblGrid>
              <a:tr h="1584000">
                <a:tc>
                  <a:txBody>
                    <a:bodyPr/>
                    <a:lstStyle/>
                    <a:p>
                      <a:pPr algn="ctr"/>
                      <a: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432 </a:t>
                      </a:r>
                      <a:b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BESVARELSER</a:t>
                      </a:r>
                    </a:p>
                    <a:p>
                      <a:pPr algn="ctr"/>
                      <a: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1578 </a:t>
                      </a:r>
                      <a:b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KOMMENTARER </a:t>
                      </a:r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VARM RET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VARM VEGETAR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DET GRØNNE UDVALG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495680"/>
                  </a:ext>
                </a:extLst>
              </a:tr>
              <a:tr h="158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KOLDE SERVERINGER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SANDWICH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BRØD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SERVICE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6338937"/>
                  </a:ext>
                </a:extLst>
              </a:tr>
              <a:tr h="158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KANTINEOMRÅDET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AFRYDNING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MØDEFORPLEJNING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SAMLET TILFREDSHED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1524461"/>
                  </a:ext>
                </a:extLst>
              </a:tr>
            </a:tbl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209CB7BE-E025-FFCF-66E0-4843C98B6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339" y="2163267"/>
            <a:ext cx="1986821" cy="111600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D56C189E-6618-4467-2058-4F86DA986E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8" r="3844"/>
          <a:stretch/>
        </p:blipFill>
        <p:spPr>
          <a:xfrm>
            <a:off x="5237291" y="2177035"/>
            <a:ext cx="1860589" cy="111600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5823BE97-2121-35DC-4816-7FDBDF3120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7"/>
          <a:stretch/>
        </p:blipFill>
        <p:spPr>
          <a:xfrm>
            <a:off x="7527726" y="2155841"/>
            <a:ext cx="1954488" cy="111600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76468DCE-19BB-90A9-6898-3FCD9443DC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4" r="1573"/>
          <a:stretch/>
        </p:blipFill>
        <p:spPr>
          <a:xfrm>
            <a:off x="566253" y="3739134"/>
            <a:ext cx="1957402" cy="1116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68DC1720-D6B8-011A-4CF8-BE3CB11BB5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82" r="2941"/>
          <a:stretch/>
        </p:blipFill>
        <p:spPr>
          <a:xfrm>
            <a:off x="2895603" y="3738369"/>
            <a:ext cx="1923550" cy="111600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BCA6E814-F8C1-474A-8F0F-BB2DDA0BED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8238" y="3739595"/>
            <a:ext cx="1883746" cy="111600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3F64515F-0F58-BF06-3FAD-AFAA8570BB6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07" r="2644"/>
          <a:stretch/>
        </p:blipFill>
        <p:spPr>
          <a:xfrm>
            <a:off x="7557033" y="3741513"/>
            <a:ext cx="1905353" cy="1116000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7F972F93-4D4B-35E6-F289-F7FF1179339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03" r="1873"/>
          <a:stretch/>
        </p:blipFill>
        <p:spPr>
          <a:xfrm>
            <a:off x="559921" y="5340576"/>
            <a:ext cx="1932974" cy="111600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539EA431-BAE2-624E-5332-9C07414306F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355" r="1671"/>
          <a:stretch/>
        </p:blipFill>
        <p:spPr>
          <a:xfrm>
            <a:off x="2897808" y="5342128"/>
            <a:ext cx="1929626" cy="111600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DEA6C61D-399F-E55B-360F-24DB796B21C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563" r="2920"/>
          <a:stretch/>
        </p:blipFill>
        <p:spPr>
          <a:xfrm>
            <a:off x="5245417" y="5380195"/>
            <a:ext cx="1897045" cy="1116000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2FB41ABC-187F-87C3-E33F-87A3CF91ED8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023" r="1952"/>
          <a:stretch/>
        </p:blipFill>
        <p:spPr>
          <a:xfrm>
            <a:off x="7529773" y="5344406"/>
            <a:ext cx="1995191" cy="1116000"/>
          </a:xfrm>
          <a:prstGeom prst="rect">
            <a:avLst/>
          </a:prstGeom>
        </p:spPr>
      </p:pic>
      <p:pic>
        <p:nvPicPr>
          <p:cNvPr id="19" name="Billede 18" descr="Et billede, der indeholder Font/skrifttype, tekst, cirkel, design&#10;&#10;Automatisk genereret beskrivelse">
            <a:extLst>
              <a:ext uri="{FF2B5EF4-FFF2-40B4-BE49-F238E27FC236}">
                <a16:creationId xmlns:a16="http://schemas.microsoft.com/office/drawing/2014/main" id="{E90FF284-23DE-BCBE-90AF-75B4881E847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400" y="208961"/>
            <a:ext cx="1053000" cy="1053000"/>
          </a:xfrm>
          <a:prstGeom prst="rect">
            <a:avLst/>
          </a:prstGeom>
        </p:spPr>
      </p:pic>
      <p:sp>
        <p:nvSpPr>
          <p:cNvPr id="20" name="Titel 3">
            <a:extLst>
              <a:ext uri="{FF2B5EF4-FFF2-40B4-BE49-F238E27FC236}">
                <a16:creationId xmlns:a16="http://schemas.microsoft.com/office/drawing/2014/main" id="{4076DC74-ADA0-29B7-6C68-56D3F309A2D1}"/>
              </a:ext>
            </a:extLst>
          </p:cNvPr>
          <p:cNvSpPr txBox="1">
            <a:spLocks/>
          </p:cNvSpPr>
          <p:nvPr/>
        </p:nvSpPr>
        <p:spPr>
          <a:xfrm>
            <a:off x="449322" y="1171317"/>
            <a:ext cx="6610500" cy="5387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500" dirty="0">
                <a:solidFill>
                  <a:srgbClr val="E96704"/>
                </a:solidFill>
                <a:latin typeface="Univers LT Std 55" panose="020B0603020202020204" pitchFamily="34" charset="0"/>
              </a:rPr>
              <a:t>GENNEMSNIT PR. OMRÅDE</a:t>
            </a:r>
          </a:p>
        </p:txBody>
      </p:sp>
      <p:sp>
        <p:nvSpPr>
          <p:cNvPr id="24" name="Pladsholder til tekst 2">
            <a:extLst>
              <a:ext uri="{FF2B5EF4-FFF2-40B4-BE49-F238E27FC236}">
                <a16:creationId xmlns:a16="http://schemas.microsoft.com/office/drawing/2014/main" id="{FC905035-BC0E-1126-7080-623E653535F9}"/>
              </a:ext>
            </a:extLst>
          </p:cNvPr>
          <p:cNvSpPr txBox="1">
            <a:spLocks/>
          </p:cNvSpPr>
          <p:nvPr/>
        </p:nvSpPr>
        <p:spPr>
          <a:xfrm>
            <a:off x="450962" y="405782"/>
            <a:ext cx="6000638" cy="69911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  <a:t>Brugerundersøgelse af kantinen hos </a:t>
            </a:r>
            <a:b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  <a:t>Ministeriernes Marketenderi, Slotsholmsgade 10-12</a:t>
            </a:r>
          </a:p>
        </p:txBody>
      </p:sp>
    </p:spTree>
    <p:extLst>
      <p:ext uri="{BB962C8B-B14F-4D97-AF65-F5344CB8AC3E}">
        <p14:creationId xmlns:p14="http://schemas.microsoft.com/office/powerpoint/2010/main" val="2700266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D92F341C7CAA43B1C1889CD2109C9D" ma:contentTypeVersion="18" ma:contentTypeDescription="Create a new document." ma:contentTypeScope="" ma:versionID="2ba32d6439ac8535005bbf69bb1d5d35">
  <xsd:schema xmlns:xsd="http://www.w3.org/2001/XMLSchema" xmlns:xs="http://www.w3.org/2001/XMLSchema" xmlns:p="http://schemas.microsoft.com/office/2006/metadata/properties" xmlns:ns2="efe70bfa-7ca0-4bdd-9dc7-1d5ca27c469c" xmlns:ns3="6ec06833-8cdd-4712-a5d3-e45d4e69be2c" targetNamespace="http://schemas.microsoft.com/office/2006/metadata/properties" ma:root="true" ma:fieldsID="5f67893599858760492dfac85e6a92da" ns2:_="" ns3:_="">
    <xsd:import namespace="efe70bfa-7ca0-4bdd-9dc7-1d5ca27c469c"/>
    <xsd:import namespace="6ec06833-8cdd-4712-a5d3-e45d4e69be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70bfa-7ca0-4bdd-9dc7-1d5ca27c4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3f338af-a576-4f02-a592-4c126b96d1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06833-8cdd-4712-a5d3-e45d4e69be2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f2f5a44-f70a-40a0-8ef7-5e84492b51a0}" ma:internalName="TaxCatchAll" ma:showField="CatchAllData" ma:web="6ec06833-8cdd-4712-a5d3-e45d4e69be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ec06833-8cdd-4712-a5d3-e45d4e69be2c" xsi:nil="true"/>
    <lcf76f155ced4ddcb4097134ff3c332f xmlns="efe70bfa-7ca0-4bdd-9dc7-1d5ca27c469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4C2E631-47B6-42E5-8202-6BEAFBF557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FA4F6C-CA67-4BFC-9AF5-CCD2CD5F3C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e70bfa-7ca0-4bdd-9dc7-1d5ca27c469c"/>
    <ds:schemaRef ds:uri="6ec06833-8cdd-4712-a5d3-e45d4e69be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DEE11F-9B92-4BD7-8E02-D2DB4ACE9CFE}">
  <ds:schemaRefs>
    <ds:schemaRef ds:uri="http://schemas.microsoft.com/office/2006/metadata/properties"/>
    <ds:schemaRef ds:uri="efe70bfa-7ca0-4bdd-9dc7-1d5ca27c469c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6ec06833-8cdd-4712-a5d3-e45d4e69be2c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f8994fbe-f260-4e51-9522-964b0e353ce1}" enabled="0" method="" siteId="{f8994fbe-f260-4e51-9522-964b0e353ce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</TotalTime>
  <Words>125</Words>
  <Application>Microsoft Office PowerPoint</Application>
  <PresentationFormat>A4-papir (210 x 297 mm)</PresentationFormat>
  <Paragraphs>23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Segoe UI</vt:lpstr>
      <vt:lpstr>Times New Roman</vt:lpstr>
      <vt:lpstr>Univers LT Std 55</vt:lpstr>
      <vt:lpstr>Office-tema</vt:lpstr>
      <vt:lpstr>INDSATSPUNKTER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INDSATSPUNKTER</dc:title>
  <dc:creator>Tina Vibe</dc:creator>
  <cp:lastModifiedBy>Pernille Seaton</cp:lastModifiedBy>
  <cp:revision>3</cp:revision>
  <cp:lastPrinted>2024-02-15T06:48:55Z</cp:lastPrinted>
  <dcterms:created xsi:type="dcterms:W3CDTF">2024-02-14T12:37:17Z</dcterms:created>
  <dcterms:modified xsi:type="dcterms:W3CDTF">2024-04-30T13:40:20Z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0x0101006AD92F341C7CAA43B1C1889CD2109C9D</vt:lpwstr>
  </property>
  <property fmtid="{D5CDD505-2E9C-101B-9397-08002B2CF9AE}" pid="3" name="MediaServiceImageTags">
    <vt:lpwstr/>
  </property>
</Properties>
</file>